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256" r:id="rId5"/>
    <p:sldId id="428" r:id="rId6"/>
    <p:sldId id="438" r:id="rId7"/>
    <p:sldId id="439" r:id="rId8"/>
    <p:sldId id="440" r:id="rId9"/>
    <p:sldId id="442" r:id="rId10"/>
    <p:sldId id="441" r:id="rId11"/>
    <p:sldId id="426" r:id="rId12"/>
  </p:sldIdLst>
  <p:sldSz cx="9144000" cy="6858000" type="screen4x3"/>
  <p:notesSz cx="6797675" cy="987425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>
        <p:scale>
          <a:sx n="80" d="100"/>
          <a:sy n="80" d="100"/>
        </p:scale>
        <p:origin x="-1002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1/16/2014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7.xml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2.xml"/><Relationship Id="rId5" Type="http://schemas.openxmlformats.org/officeDocument/2006/relationships/slide" Target="../slides/slide4.xml"/><Relationship Id="rId4" Type="http://schemas.openxmlformats.org/officeDocument/2006/relationships/hyperlink" Target="https://cloud01.lpplus.net/schools/BrookeWeston/Subjects/InformationTechnology/CambridgeNationalslevel2/Unit%206/R006%20Unit%206%20-%20LO1%20Cambridge%20L2.swf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4525963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rId3" action="ppaction://hlinksldjump"/>
          </p:cNvPr>
          <p:cNvSpPr/>
          <p:nvPr userDrawn="1"/>
        </p:nvSpPr>
        <p:spPr>
          <a:xfrm>
            <a:off x="2567739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</a:t>
            </a:r>
            <a:endParaRPr lang="en-GB" b="1" dirty="0"/>
          </a:p>
        </p:txBody>
      </p:sp>
      <p:sp>
        <p:nvSpPr>
          <p:cNvPr id="5" name="Round Same Side Corner Rectangle 4">
            <a:hlinkClick r:id="rId4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7" name="Round Same Side Corner Rectangle 6">
            <a:hlinkClick r:id="rId5" action="ppaction://hlinksldjump"/>
          </p:cNvPr>
          <p:cNvSpPr/>
          <p:nvPr userDrawn="1"/>
        </p:nvSpPr>
        <p:spPr>
          <a:xfrm>
            <a:off x="3035747" y="71929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2</a:t>
            </a:r>
            <a:endParaRPr lang="en-GB" b="1" dirty="0"/>
          </a:p>
        </p:txBody>
      </p:sp>
      <p:sp>
        <p:nvSpPr>
          <p:cNvPr id="8" name="Round Same Side Corner Rectangle 7">
            <a:hlinkClick r:id="rId6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LO2</a:t>
            </a:r>
            <a:endParaRPr lang="en-GB" sz="1400" b="1" dirty="0"/>
          </a:p>
        </p:txBody>
      </p:sp>
      <p:sp>
        <p:nvSpPr>
          <p:cNvPr id="11" name="Round Same Side Corner Rectangle 10">
            <a:hlinkClick r:id="rId7" action="ppaction://hlinksldjump"/>
          </p:cNvPr>
          <p:cNvSpPr/>
          <p:nvPr userDrawn="1"/>
        </p:nvSpPr>
        <p:spPr>
          <a:xfrm>
            <a:off x="3503755" y="71720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3</a:t>
            </a:r>
            <a:endParaRPr lang="en-GB" b="1" dirty="0"/>
          </a:p>
        </p:txBody>
      </p:sp>
      <p:sp>
        <p:nvSpPr>
          <p:cNvPr id="13" name="Round Same Side Corner Rectangle 12">
            <a:hlinkClick r:id="rId8" action="ppaction://hlinksldjump"/>
          </p:cNvPr>
          <p:cNvSpPr/>
          <p:nvPr userDrawn="1"/>
        </p:nvSpPr>
        <p:spPr>
          <a:xfrm>
            <a:off x="3972186" y="716446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4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8-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  <p:sp>
        <p:nvSpPr>
          <p:cNvPr id="4" name="Round Same Side Corner Rectangle 3">
            <a:hlinkClick r:id="" action="ppaction://noaction"/>
          </p:cNvPr>
          <p:cNvSpPr/>
          <p:nvPr userDrawn="1"/>
        </p:nvSpPr>
        <p:spPr>
          <a:xfrm>
            <a:off x="3312750" y="720054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12</a:t>
            </a:r>
            <a:endParaRPr lang="en-GB" b="1" dirty="0"/>
          </a:p>
        </p:txBody>
      </p:sp>
      <p:sp>
        <p:nvSpPr>
          <p:cNvPr id="5" name="Round Same Side Corner Rectangle 4">
            <a:hlinkClick r:id="rId3" action="ppaction://hlinksldjump"/>
          </p:cNvPr>
          <p:cNvSpPr/>
          <p:nvPr userDrawn="1"/>
        </p:nvSpPr>
        <p:spPr>
          <a:xfrm>
            <a:off x="311404" y="717964"/>
            <a:ext cx="1643074" cy="357190"/>
          </a:xfrm>
          <a:prstGeom prst="round2SameRect">
            <a:avLst/>
          </a:prstGeom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Assignment</a:t>
            </a:r>
            <a:endParaRPr lang="en-GB" b="1" dirty="0"/>
          </a:p>
        </p:txBody>
      </p:sp>
      <p:sp>
        <p:nvSpPr>
          <p:cNvPr id="8" name="Round Same Side Corner Rectangle 7">
            <a:hlinkClick r:id="rId3" action="ppaction://hlinksldjump"/>
          </p:cNvPr>
          <p:cNvSpPr/>
          <p:nvPr userDrawn="1"/>
        </p:nvSpPr>
        <p:spPr>
          <a:xfrm>
            <a:off x="2027211" y="720054"/>
            <a:ext cx="468519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LO1</a:t>
            </a:r>
            <a:endParaRPr lang="en-GB" sz="1400" b="1" dirty="0"/>
          </a:p>
        </p:txBody>
      </p:sp>
      <p:sp>
        <p:nvSpPr>
          <p:cNvPr id="7" name="Round Same Side Corner Rectangle 6">
            <a:hlinkClick r:id="" action="ppaction://noaction"/>
          </p:cNvPr>
          <p:cNvSpPr/>
          <p:nvPr userDrawn="1"/>
        </p:nvSpPr>
        <p:spPr>
          <a:xfrm>
            <a:off x="3780758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13</a:t>
            </a:r>
            <a:endParaRPr lang="en-GB" b="1" dirty="0"/>
          </a:p>
        </p:txBody>
      </p:sp>
      <p:sp>
        <p:nvSpPr>
          <p:cNvPr id="10" name="Round Same Side Corner Rectangle 9">
            <a:hlinkClick r:id="" action="ppaction://noaction"/>
          </p:cNvPr>
          <p:cNvSpPr/>
          <p:nvPr userDrawn="1"/>
        </p:nvSpPr>
        <p:spPr>
          <a:xfrm>
            <a:off x="4248766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14</a:t>
            </a:r>
            <a:endParaRPr lang="en-GB" b="1" dirty="0"/>
          </a:p>
        </p:txBody>
      </p:sp>
      <p:sp>
        <p:nvSpPr>
          <p:cNvPr id="11" name="Round Same Side Corner Rectangle 10">
            <a:hlinkClick r:id="" action="ppaction://noaction"/>
          </p:cNvPr>
          <p:cNvSpPr/>
          <p:nvPr userDrawn="1"/>
        </p:nvSpPr>
        <p:spPr>
          <a:xfrm>
            <a:off x="4716862" y="728321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15</a:t>
            </a:r>
            <a:endParaRPr lang="en-GB" b="1" dirty="0"/>
          </a:p>
        </p:txBody>
      </p:sp>
      <p:sp>
        <p:nvSpPr>
          <p:cNvPr id="12" name="Round Same Side Corner Rectangle 11">
            <a:hlinkClick r:id="" action="ppaction://noaction"/>
          </p:cNvPr>
          <p:cNvSpPr/>
          <p:nvPr userDrawn="1"/>
        </p:nvSpPr>
        <p:spPr>
          <a:xfrm>
            <a:off x="5195564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16</a:t>
            </a:r>
            <a:endParaRPr lang="en-GB" b="1" dirty="0"/>
          </a:p>
        </p:txBody>
      </p:sp>
      <p:sp>
        <p:nvSpPr>
          <p:cNvPr id="16" name="Round Same Side Corner Rectangle 15">
            <a:hlinkClick r:id="" action="ppaction://noaction"/>
          </p:cNvPr>
          <p:cNvSpPr/>
          <p:nvPr userDrawn="1"/>
        </p:nvSpPr>
        <p:spPr>
          <a:xfrm>
            <a:off x="5663995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17</a:t>
            </a:r>
            <a:endParaRPr lang="en-GB" b="1" dirty="0"/>
          </a:p>
        </p:txBody>
      </p:sp>
      <p:sp>
        <p:nvSpPr>
          <p:cNvPr id="17" name="Round Same Side Corner Rectangle 16">
            <a:hlinkClick r:id="" action="ppaction://noaction"/>
          </p:cNvPr>
          <p:cNvSpPr/>
          <p:nvPr userDrawn="1"/>
        </p:nvSpPr>
        <p:spPr>
          <a:xfrm>
            <a:off x="6132426" y="729079"/>
            <a:ext cx="396000" cy="357190"/>
          </a:xfrm>
          <a:prstGeom prst="round2SameRect">
            <a:avLst/>
          </a:prstGeom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 smtClean="0"/>
              <a:t>18</a:t>
            </a:r>
            <a:endParaRPr lang="en-GB" b="1" dirty="0"/>
          </a:p>
        </p:txBody>
      </p:sp>
      <p:sp>
        <p:nvSpPr>
          <p:cNvPr id="20" name="Round Same Side Corner Rectangle 19">
            <a:hlinkClick r:id="rId4" action="ppaction://hlinksldjump"/>
          </p:cNvPr>
          <p:cNvSpPr/>
          <p:nvPr userDrawn="1"/>
        </p:nvSpPr>
        <p:spPr>
          <a:xfrm>
            <a:off x="2567651" y="729079"/>
            <a:ext cx="672668" cy="357190"/>
          </a:xfrm>
          <a:prstGeom prst="round2SameRect">
            <a:avLst/>
          </a:prstGeom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 smtClean="0"/>
              <a:t>1-11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54197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ssign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282" y="-117500"/>
            <a:ext cx="8229600" cy="857256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rcRect b="25660"/>
          <a:stretch>
            <a:fillRect/>
          </a:stretch>
        </p:blipFill>
        <p:spPr>
          <a:xfrm>
            <a:off x="7146496" y="128507"/>
            <a:ext cx="1890000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2984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11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5" r:id="rId6"/>
    <p:sldLayoutId id="2147483704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hyperlink" Target="https://cloud01.lpplus.net/schools/BrookeWeston/Subjects/InformationTechnology/CambridgeNationalslevel2/Unit%206/R006-%20Model%20Assignment%20for%20Learners.doc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wmf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5949280"/>
            <a:ext cx="8208912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GB" sz="2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R006 – Creating Digital Images</a:t>
            </a:r>
            <a:endParaRPr lang="en-GB" sz="2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8"/>
          </a:xfrm>
        </p:spPr>
        <p:txBody>
          <a:bodyPr/>
          <a:lstStyle/>
          <a:p>
            <a:r>
              <a:rPr lang="en-GB" dirty="0" smtClean="0"/>
              <a:t>Welcome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0" t="29467" r="24579" b="57753"/>
          <a:stretch/>
        </p:blipFill>
        <p:spPr bwMode="auto">
          <a:xfrm>
            <a:off x="223440" y="122832"/>
            <a:ext cx="8620157" cy="136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9071" y="2006930"/>
            <a:ext cx="6785857" cy="2434440"/>
          </a:xfrm>
          <a:prstGeom prst="rect">
            <a:avLst/>
          </a:prstGeom>
        </p:spPr>
      </p:pic>
      <p:sp>
        <p:nvSpPr>
          <p:cNvPr id="9" name="Footer Placeholder 18"/>
          <p:cNvSpPr txBox="1">
            <a:spLocks/>
          </p:cNvSpPr>
          <p:nvPr/>
        </p:nvSpPr>
        <p:spPr>
          <a:xfrm>
            <a:off x="25583" y="6592267"/>
            <a:ext cx="97194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ICT Dept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2" descr="G:\Brooke Weston Logos\Bitmap Images\Logo Only\BW Logo 2007 Shape GIF.gif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14" y="5805264"/>
            <a:ext cx="851177" cy="85117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25097" t="23344" r="24464" b="66320"/>
          <a:stretch>
            <a:fillRect/>
          </a:stretch>
        </p:blipFill>
        <p:spPr bwMode="auto">
          <a:xfrm>
            <a:off x="179512" y="116632"/>
            <a:ext cx="878497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2 – Assignment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89967"/>
              </p:ext>
            </p:extLst>
          </p:nvPr>
        </p:nvGraphicFramePr>
        <p:xfrm>
          <a:off x="6408514" y="2060848"/>
          <a:ext cx="2411958" cy="18814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Target Audience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Software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Evidence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Blip>
                          <a:blip r:embed="rId3"/>
                        </a:buBlip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Choices</a:t>
                      </a:r>
                    </a:p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 smtClean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458218"/>
              </p:ext>
            </p:extLst>
          </p:nvPr>
        </p:nvGraphicFramePr>
        <p:xfrm>
          <a:off x="395536" y="1988840"/>
          <a:ext cx="5904656" cy="35181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Assignment Tasks (P, M, D)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Read over the 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  <a:hlinkClick r:id="rId5"/>
                        </a:rPr>
                        <a:t>assignment brief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 provided by </a:t>
                      </a:r>
                      <a:r>
                        <a:rPr lang="en-GB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‘Progress Media’</a:t>
                      </a:r>
                      <a:r>
                        <a:rPr lang="en-GB" sz="1400" baseline="0" dirty="0" smtClean="0">
                          <a:latin typeface="Calibri" pitchFamily="34" charset="0"/>
                          <a:cs typeface="Calibri" pitchFamily="34" charset="0"/>
                        </a:rPr>
                        <a:t>. 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You have been asked to create a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Digital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Image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will need to: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Specify a solution for the competition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your competition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Store and present your digital entry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endParaRPr kumimoji="0" lang="en-GB" sz="1400" kern="1200" baseline="0" dirty="0" smtClean="0"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0" indent="0">
                        <a:spcAft>
                          <a:spcPts val="300"/>
                        </a:spcAft>
                        <a:buFont typeface="Arial" pitchFamily="34" charset="0"/>
                        <a:buNone/>
                      </a:pP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Learning Outcome 2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, you need to create your final product and need to: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Source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your images (completed in LO1)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Choose appropriate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software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Set image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size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resolution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(considering pixel dimensions and dpi)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Use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tools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and </a:t>
                      </a:r>
                      <a:r>
                        <a:rPr kumimoji="0"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techniques</a:t>
                      </a:r>
                      <a:r>
                        <a:rPr kumimoji="0"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to edit and enhance image(s)</a:t>
                      </a:r>
                    </a:p>
                    <a:p>
                      <a:pPr marL="177800" indent="-17780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600" baseline="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/>
                </a:tc>
              </a:tr>
              <a:tr h="300675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en-GB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" name="Picture 25" descr="download-button.jpg">
            <a:hlinkClick r:id="rId5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25155" y="5781642"/>
            <a:ext cx="795317" cy="8157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52843"/>
            <a:ext cx="139732" cy="1397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3404492"/>
            <a:ext cx="139732" cy="13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656899"/>
            <a:ext cx="139732" cy="1397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417646"/>
            <a:ext cx="139732" cy="139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669295"/>
            <a:ext cx="139732" cy="139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921702"/>
            <a:ext cx="139732" cy="139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161476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76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2 – Task 1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760698"/>
              </p:ext>
            </p:extLst>
          </p:nvPr>
        </p:nvGraphicFramePr>
        <p:xfrm>
          <a:off x="6408514" y="2060848"/>
          <a:ext cx="2411958" cy="24148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Limited Software Choices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Choices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Explanation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Thorough Explanation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Clear Relation to Client 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Brief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865895"/>
              </p:ext>
            </p:extLst>
          </p:nvPr>
        </p:nvGraphicFramePr>
        <p:xfrm>
          <a:off x="395536" y="2000732"/>
          <a:ext cx="5904656" cy="443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1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create you final digital product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Decide on the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software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that you will use to create the final product and explain the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reason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for your choice in relation to the client brief.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This should include: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Reason for the software chosen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What you will use the software to do (i.e. edit image, create text, etc.)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Make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more than one 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software choice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in relation to your final product.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For example: Serif Draw for Vectors/Text, Word for Word/Clip Art, etc.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Make sure your choices are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have a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thorough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explanation of use in relation to the client brief.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49173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100822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96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2 – Task 2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378128"/>
              </p:ext>
            </p:extLst>
          </p:nvPr>
        </p:nvGraphicFramePr>
        <p:xfrm>
          <a:off x="6408514" y="2060848"/>
          <a:ext cx="2411958" cy="212526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Explanation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Explanation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Appropriate Image Size 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and Resolution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Thorough Explanation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550509"/>
              </p:ext>
            </p:extLst>
          </p:nvPr>
        </p:nvGraphicFramePr>
        <p:xfrm>
          <a:off x="395536" y="2000732"/>
          <a:ext cx="5904656" cy="2796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2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create you final digital product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Using your graphics editing software, evidence setting up the final product along with an explanation of the settings chosen.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This should include: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Image size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Resolution (Pixel dimensions and dpi)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53457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105106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021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2 – Task 3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031940"/>
              </p:ext>
            </p:extLst>
          </p:nvPr>
        </p:nvGraphicFramePr>
        <p:xfrm>
          <a:off x="6408514" y="2060848"/>
          <a:ext cx="2411958" cy="35578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Simple Image(s)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Tools and Techniques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Some Complexity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Range of Specialised Tools and Techniques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Complex Image(s)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Creative and Effective (D)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Multiple Process Steps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Multi-Layering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 Combines Output from  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   Different Packages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633481"/>
              </p:ext>
            </p:extLst>
          </p:nvPr>
        </p:nvGraphicFramePr>
        <p:xfrm>
          <a:off x="395536" y="2000732"/>
          <a:ext cx="5904656" cy="443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3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create you final digital product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Create your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final digital image(s)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 communicate the intended message as required by your client brief (user requirements).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Provide screenshot evidence of: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 range of tools and techniques</a:t>
                      </a:r>
                    </a:p>
                    <a:p>
                      <a:pPr marL="285750" indent="-285750">
                        <a:spcAft>
                          <a:spcPts val="300"/>
                        </a:spcAft>
                        <a:buFont typeface="Arial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final product including a A4 printout</a:t>
                      </a:r>
                    </a:p>
                    <a:p>
                      <a:endParaRPr kumimoji="0" lang="en-GB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image(s)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should have some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complexity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appropriate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message with a range of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specialised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tools and techniques.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The image(s)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should be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complex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creative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effectively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communicating the message with a range of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specialised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tools and techniques.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49173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100822"/>
            <a:ext cx="139732" cy="139732"/>
          </a:xfrm>
          <a:prstGeom prst="rect">
            <a:avLst/>
          </a:prstGeom>
        </p:spPr>
      </p:pic>
      <p:pic>
        <p:nvPicPr>
          <p:cNvPr id="11" name="Picture 6" descr="C:\Users\sstrydom\AppData\Local\Microsoft\Windows\Temporary Internet Files\Content.IE5\10EOUA6E\MC900441523[1].wmf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748" y="5742533"/>
            <a:ext cx="974724" cy="83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336704" y="5877272"/>
            <a:ext cx="1619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For </a:t>
            </a:r>
            <a:r>
              <a:rPr lang="en-GB" sz="1200" dirty="0" smtClean="0">
                <a:latin typeface="Calibri" pitchFamily="34" charset="0"/>
              </a:rPr>
              <a:t>more information  regarding </a:t>
            </a:r>
            <a:r>
              <a:rPr lang="en-GB" sz="1200" dirty="0">
                <a:latin typeface="Calibri" pitchFamily="34" charset="0"/>
              </a:rPr>
              <a:t>this </a:t>
            </a:r>
            <a:r>
              <a:rPr lang="en-GB" sz="1200" dirty="0" smtClean="0">
                <a:latin typeface="Calibri" pitchFamily="34" charset="0"/>
              </a:rPr>
              <a:t>topic click on the button…</a:t>
            </a:r>
            <a:endParaRPr lang="en-GB" sz="1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026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Software Tools and Techniques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Software Tools and Techniques:</a:t>
            </a:r>
          </a:p>
          <a:p>
            <a:endParaRPr lang="en-GB" sz="1400" b="1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400" b="1" dirty="0">
                <a:latin typeface="Calibri" pitchFamily="34" charset="0"/>
                <a:cs typeface="Calibri" pitchFamily="34" charset="0"/>
              </a:rPr>
              <a:t>Standard Tools include: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cut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copy, crop, paste; select parts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of images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move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align and order components;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group/ungroup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components;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rotate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flip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lines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, curves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and shapes, i.e. basic and freehand;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change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stroke and 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fill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i.e. colour, thickness, style;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draw/paint, i.e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. pencil, brush, bucket; insert and edit text, i.e. colour, font, size</a:t>
            </a:r>
          </a:p>
          <a:p>
            <a:pPr>
              <a:spcAft>
                <a:spcPts val="300"/>
              </a:spcAft>
            </a:pP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Specialised Tools </a:t>
            </a:r>
            <a:r>
              <a:rPr lang="en-GB" sz="1400" b="1" dirty="0">
                <a:latin typeface="Calibri" pitchFamily="34" charset="0"/>
                <a:cs typeface="Calibri" pitchFamily="34" charset="0"/>
              </a:rPr>
              <a:t>include</a:t>
            </a:r>
            <a:r>
              <a:rPr lang="en-GB" sz="1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Filters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i.e. sharpen, blur, noise;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Colour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balance, levels and curves;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Masks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and layers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Retouching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tools, i.e. clone, red eye; trace; edit and combine paths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O</a:t>
            </a:r>
            <a:r>
              <a:rPr lang="en-GB" sz="1400" dirty="0" smtClean="0">
                <a:latin typeface="Calibri" pitchFamily="34" charset="0"/>
                <a:cs typeface="Calibri" pitchFamily="34" charset="0"/>
              </a:rPr>
              <a:t>pacity/transparency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; </a:t>
            </a:r>
            <a:endParaRPr lang="en-GB" sz="14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Transform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, scale, rotate and distort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Calibri" pitchFamily="34" charset="0"/>
                <a:cs typeface="Calibri" pitchFamily="34" charset="0"/>
              </a:rPr>
              <a:t>Text </a:t>
            </a:r>
            <a:r>
              <a:rPr lang="en-GB" sz="1400" dirty="0">
                <a:latin typeface="Calibri" pitchFamily="34" charset="0"/>
                <a:cs typeface="Calibri" pitchFamily="34" charset="0"/>
              </a:rPr>
              <a:t>effects, i.e. attach to path; guides/guidelines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01422"/>
            <a:ext cx="139732" cy="139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2648029"/>
            <a:ext cx="139732" cy="1397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11278"/>
            <a:ext cx="139732" cy="1397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3157885"/>
            <a:ext cx="139732" cy="13973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14576"/>
            <a:ext cx="139732" cy="1397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3661183"/>
            <a:ext cx="139732" cy="13973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3913590"/>
            <a:ext cx="139732" cy="1397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57420"/>
            <a:ext cx="139732" cy="1397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4904027"/>
            <a:ext cx="139732" cy="1397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67276"/>
            <a:ext cx="139732" cy="1397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5413883"/>
            <a:ext cx="139732" cy="139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670574"/>
            <a:ext cx="139732" cy="13973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20" y="5917181"/>
            <a:ext cx="139732" cy="1397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11" y="6169588"/>
            <a:ext cx="139732" cy="139732"/>
          </a:xfrm>
          <a:prstGeom prst="rect">
            <a:avLst/>
          </a:prstGeom>
        </p:spPr>
      </p:pic>
      <p:grpSp>
        <p:nvGrpSpPr>
          <p:cNvPr id="31" name="Group 5"/>
          <p:cNvGrpSpPr/>
          <p:nvPr/>
        </p:nvGrpSpPr>
        <p:grpSpPr>
          <a:xfrm>
            <a:off x="7312816" y="6237312"/>
            <a:ext cx="1363640" cy="288032"/>
            <a:chOff x="7164288" y="6237312"/>
            <a:chExt cx="1363640" cy="288032"/>
          </a:xfrm>
        </p:grpSpPr>
        <p:sp>
          <p:nvSpPr>
            <p:cNvPr id="33" name="Action Button: Forward or Next 32">
              <a:hlinkClick r:id="" action="ppaction://hlinkshowjump?jump=nextslide" highlightClick="1"/>
            </p:cNvPr>
            <p:cNvSpPr/>
            <p:nvPr/>
          </p:nvSpPr>
          <p:spPr>
            <a:xfrm>
              <a:off x="8028384" y="6237312"/>
              <a:ext cx="499544" cy="288032"/>
            </a:xfrm>
            <a:prstGeom prst="actionButtonForwardNex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Action Button: Back or Previous 34">
              <a:hlinkClick r:id="" action="ppaction://hlinkshowjump?jump=previousslide" highlightClick="1"/>
            </p:cNvPr>
            <p:cNvSpPr/>
            <p:nvPr/>
          </p:nvSpPr>
          <p:spPr>
            <a:xfrm>
              <a:off x="7164288" y="6237312"/>
              <a:ext cx="499544" cy="288032"/>
            </a:xfrm>
            <a:prstGeom prst="actionButtonBackPreviou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185247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Learning Outcome 2 – Task </a:t>
            </a:r>
            <a:r>
              <a:rPr lang="en-GB" sz="3600" dirty="0"/>
              <a:t>4</a:t>
            </a:r>
            <a:endParaRPr lang="en-GB" sz="3600" b="1" dirty="0" smtClean="0"/>
          </a:p>
        </p:txBody>
      </p:sp>
      <p:sp>
        <p:nvSpPr>
          <p:cNvPr id="23" name="Content Placeholder 1"/>
          <p:cNvSpPr txBox="1">
            <a:spLocks/>
          </p:cNvSpPr>
          <p:nvPr/>
        </p:nvSpPr>
        <p:spPr>
          <a:xfrm>
            <a:off x="214343" y="1085402"/>
            <a:ext cx="8715375" cy="558395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08812"/>
              </p:ext>
            </p:extLst>
          </p:nvPr>
        </p:nvGraphicFramePr>
        <p:xfrm>
          <a:off x="6408514" y="2060848"/>
          <a:ext cx="2411958" cy="29177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2411958"/>
              </a:tblGrid>
              <a:tr h="357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ltUpDiag">
                      <a:fgClr>
                        <a:schemeClr val="tx1"/>
                      </a:fgClr>
                      <a:bgClr>
                        <a:schemeClr val="accent3">
                          <a:lumMod val="50000"/>
                        </a:schemeClr>
                      </a:bgClr>
                    </a:pattFill>
                  </a:tcPr>
                </a:tc>
              </a:tr>
              <a:tr h="399918">
                <a:tc>
                  <a:txBody>
                    <a:bodyPr/>
                    <a:lstStyle/>
                    <a:p>
                      <a:pPr marL="177800" indent="-177800" algn="l">
                        <a:spcAft>
                          <a:spcPts val="0"/>
                        </a:spcAft>
                        <a:buFontTx/>
                        <a:buBlip>
                          <a:blip r:embed="rId3"/>
                        </a:buBlip>
                      </a:pPr>
                      <a:endParaRPr lang="en-GB" sz="1200" dirty="0" smtClean="0"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Evaluation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Basic Feedback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Sound Evaluation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Mostly Relevant </a:t>
                      </a:r>
                      <a:b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</a:b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Feedback (M/D)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Thorough Evaluation  (D)</a:t>
                      </a:r>
                    </a:p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GB" sz="1400" baseline="0" dirty="0" smtClean="0"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Detailed and Relevant Feedback (D)</a:t>
                      </a:r>
                    </a:p>
                    <a:p>
                      <a:pPr marL="0" indent="0" algn="l">
                        <a:spcAft>
                          <a:spcPts val="600"/>
                        </a:spcAft>
                        <a:buFontTx/>
                        <a:buNone/>
                      </a:pPr>
                      <a:endParaRPr lang="en-GB" sz="1400" baseline="0" dirty="0" smtClean="0"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" name="Picture 4" descr="Think Ab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76520"/>
            <a:ext cx="1876425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3850" y="1196974"/>
            <a:ext cx="8496300" cy="35981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r>
              <a:rPr lang="en-US" sz="16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LO2:</a:t>
            </a:r>
            <a:r>
              <a:rPr lang="en-US" sz="16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GB" sz="1600" dirty="0">
                <a:latin typeface="Calibri" pitchFamily="34" charset="0"/>
              </a:rPr>
              <a:t>Be able to create digital images</a:t>
            </a:r>
            <a:endParaRPr lang="en-ZA" sz="1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3528" y="162880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>
                <a:latin typeface="Calibri" pitchFamily="34" charset="0"/>
                <a:cs typeface="Calibri" pitchFamily="34" charset="0"/>
              </a:rPr>
              <a:t>You need to complete the following tasks in order to effectively create the digital image for ‘Progress Media’.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2709"/>
              </p:ext>
            </p:extLst>
          </p:nvPr>
        </p:nvGraphicFramePr>
        <p:xfrm>
          <a:off x="395536" y="2000732"/>
          <a:ext cx="5904656" cy="463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174"/>
                <a:gridCol w="5623482"/>
              </a:tblGrid>
              <a:tr h="43204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Task 4 (P, M, D)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kern="120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now</a:t>
                      </a:r>
                      <a:r>
                        <a:rPr kumimoji="0"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need to create you final digital product</a:t>
                      </a:r>
                      <a:r>
                        <a:rPr kumimoji="0" lang="en-GB" sz="1400" kern="120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Evaluate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your image(s)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against your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success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criteria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highlight any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drawbacks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 do this you should: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the success criteria from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LO1 – Task 2 </a:t>
                      </a: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completing a column </a:t>
                      </a:r>
                      <a:b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“Have I met each criteria”.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Use your comments to highlight merits and drawbacks of the image(s).</a:t>
                      </a:r>
                    </a:p>
                    <a:p>
                      <a:endParaRPr lang="en-GB" sz="1400" kern="1200" baseline="0" dirty="0" smtClean="0">
                        <a:solidFill>
                          <a:schemeClr val="tx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Merit and 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need to carry out a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sound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evaluation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providing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mostly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relevant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feedback on the image(s).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endParaRPr kumimoji="0" lang="en-GB" sz="1100" b="0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Distinction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pPr marL="0" indent="0" algn="ctr" rtl="0" eaLnBrk="1" latinLnBrk="0" hangingPunct="1"/>
                      <a:r>
                        <a:rPr kumimoji="0" lang="en-GB" sz="1100" b="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You need to carry out a </a:t>
                      </a:r>
                      <a:r>
                        <a:rPr lang="en-GB" sz="1400" b="1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thorough</a:t>
                      </a:r>
                      <a:r>
                        <a:rPr lang="en-GB" sz="1400" kern="120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evaluation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providing </a:t>
                      </a:r>
                      <a:r>
                        <a:rPr lang="en-GB" sz="1400" b="1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detailed </a:t>
                      </a:r>
                      <a:r>
                        <a:rPr lang="en-GB" sz="1400" b="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and relevant</a:t>
                      </a:r>
                      <a:r>
                        <a:rPr lang="en-GB" sz="1400" kern="1200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 feedback on the image(s).</a:t>
                      </a:r>
                    </a:p>
                  </a:txBody>
                  <a:tcPr/>
                </a:tc>
              </a:tr>
              <a:tr h="29711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 smtClean="0">
                        <a:solidFill>
                          <a:srgbClr val="FF0000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849173"/>
            <a:ext cx="139732" cy="1397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0" y="4273630"/>
            <a:ext cx="139732" cy="13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520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1"/>
          <p:cNvSpPr txBox="1">
            <a:spLocks/>
          </p:cNvSpPr>
          <p:nvPr/>
        </p:nvSpPr>
        <p:spPr>
          <a:xfrm>
            <a:off x="219621" y="1092845"/>
            <a:ext cx="8715375" cy="500789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49375" y="-115190"/>
            <a:ext cx="8229600" cy="85725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AO1 – Assessment (P, M, D)</a:t>
            </a:r>
            <a:endParaRPr lang="en-GB" sz="3200" b="1" dirty="0" smtClean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214343" y="1085402"/>
            <a:ext cx="8715375" cy="5583958"/>
          </a:xfr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95250" indent="0">
              <a:buNone/>
            </a:pPr>
            <a:endParaRPr lang="en-GB" sz="1700" dirty="0" smtClean="0"/>
          </a:p>
        </p:txBody>
      </p:sp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251520" y="1124744"/>
          <a:ext cx="7200800" cy="4896542"/>
        </p:xfrm>
        <a:graphic>
          <a:graphicData uri="http://schemas.openxmlformats.org/drawingml/2006/table">
            <a:tbl>
              <a:tblPr/>
              <a:tblGrid>
                <a:gridCol w="663364"/>
                <a:gridCol w="5018982"/>
                <a:gridCol w="761565"/>
                <a:gridCol w="756889"/>
              </a:tblGrid>
              <a:tr h="1836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Task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Activities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Student</a:t>
                      </a: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Peer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B3"/>
                    </a:solidFill>
                  </a:tcPr>
                </a:tc>
              </a:tr>
              <a:tr h="261441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FFFFFF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Create an appropriate Bitmap and Vector graphic for BW Travel</a:t>
                      </a: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2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77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9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78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614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ZA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57024" marR="5702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65386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  <p:tag name="ISPRING_RESOURCE_PATHS_HASH_PRESENTER" val="39632c36ee7dbecad6f923ee9b2b314358298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eWeston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DD945F-B7B0-4691-A0D0-E2EAD6DA23B3}">
  <ds:schemaRefs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BrookeWeston</Template>
  <TotalTime>24398</TotalTime>
  <Words>942</Words>
  <Application>Microsoft Office PowerPoint</Application>
  <PresentationFormat>On-screen Show (4:3)</PresentationFormat>
  <Paragraphs>165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BrookeWeston</vt:lpstr>
      <vt:lpstr>Welcome</vt:lpstr>
      <vt:lpstr>Learning Outcome 2 – Assignment</vt:lpstr>
      <vt:lpstr>Learning Outcome 2 – Task 1</vt:lpstr>
      <vt:lpstr>Learning Outcome 2 – Task 2</vt:lpstr>
      <vt:lpstr>Learning Outcome 2 – Task 3</vt:lpstr>
      <vt:lpstr>Software Tools and Techniques</vt:lpstr>
      <vt:lpstr>Learning Outcome 2 – Task 4</vt:lpstr>
      <vt:lpstr>AO1 – Assessment (P, M, D)</vt:lpstr>
    </vt:vector>
  </TitlesOfParts>
  <Company>Brooke Weston CTC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R006 Unit 6 - LO2 Cambridge L2</dc:title>
  <dc:subject>eBusiness</dc:subject>
  <dc:creator>KPA</dc:creator>
  <cp:lastModifiedBy>Shaun Strydom</cp:lastModifiedBy>
  <cp:revision>1105</cp:revision>
  <cp:lastPrinted>2012-09-28T14:36:43Z</cp:lastPrinted>
  <dcterms:created xsi:type="dcterms:W3CDTF">2008-03-12T11:01:44Z</dcterms:created>
  <dcterms:modified xsi:type="dcterms:W3CDTF">2014-01-16T14:46:45Z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Brooke Weston Academy</vt:lpwstr>
  </property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